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2"/>
    <p:sldId id="259" r:id="rId3"/>
    <p:sldId id="267" r:id="rId4"/>
    <p:sldId id="278" r:id="rId5"/>
    <p:sldId id="279" r:id="rId6"/>
    <p:sldId id="280" r:id="rId7"/>
    <p:sldId id="268" r:id="rId8"/>
    <p:sldId id="281" r:id="rId9"/>
    <p:sldId id="269" r:id="rId10"/>
    <p:sldId id="283" r:id="rId11"/>
    <p:sldId id="275" r:id="rId12"/>
    <p:sldId id="284" r:id="rId13"/>
    <p:sldId id="271" r:id="rId14"/>
    <p:sldId id="300" r:id="rId15"/>
    <p:sldId id="273" r:id="rId16"/>
    <p:sldId id="260" r:id="rId17"/>
    <p:sldId id="302" r:id="rId18"/>
    <p:sldId id="291" r:id="rId19"/>
    <p:sldId id="287" r:id="rId20"/>
    <p:sldId id="292" r:id="rId21"/>
    <p:sldId id="288" r:id="rId22"/>
    <p:sldId id="289" r:id="rId23"/>
    <p:sldId id="290" r:id="rId24"/>
    <p:sldId id="293" r:id="rId25"/>
    <p:sldId id="295" r:id="rId26"/>
    <p:sldId id="294" r:id="rId27"/>
    <p:sldId id="296" r:id="rId28"/>
    <p:sldId id="297" r:id="rId29"/>
    <p:sldId id="298" r:id="rId30"/>
    <p:sldId id="299" r:id="rId31"/>
    <p:sldId id="263" r:id="rId32"/>
  </p:sldIdLst>
  <p:sldSz cx="9144000" cy="6858000" type="screen4x3"/>
  <p:notesSz cx="6858000" cy="9144000"/>
  <p:embeddedFontLst>
    <p:embeddedFont>
      <p:font typeface="나눔고딕 ExtraBold" pitchFamily="50" charset="-127"/>
      <p:bold r:id="rId34"/>
    </p:embeddedFont>
    <p:embeddedFont>
      <p:font typeface="맑은 고딕" pitchFamily="50" charset="-127"/>
      <p:regular r:id="rId35"/>
      <p:bold r:id="rId36"/>
    </p:embeddedFont>
    <p:embeddedFont>
      <p:font typeface="Segoe UI" pitchFamily="34" charset="0"/>
      <p:regular r:id="rId37"/>
      <p:bold r:id="rId38"/>
      <p:italic r:id="rId39"/>
      <p:boldItalic r:id="rId40"/>
    </p:embeddedFont>
    <p:embeddedFont>
      <p:font typeface="Britannic Bold" pitchFamily="34" charset="0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D4D4D"/>
    <a:srgbClr val="FD4B62"/>
    <a:srgbClr val="FFD5DA"/>
    <a:srgbClr val="FFEBE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2" autoAdjust="0"/>
    <p:restoredTop sz="94746" autoAdjust="0"/>
  </p:normalViewPr>
  <p:slideViewPr>
    <p:cSldViewPr snapToObjects="1" showGuides="1">
      <p:cViewPr>
        <p:scale>
          <a:sx n="66" d="100"/>
          <a:sy n="66" d="100"/>
        </p:scale>
        <p:origin x="-540" y="-72"/>
      </p:cViewPr>
      <p:guideLst>
        <p:guide orient="horz" pos="2160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393A8-633A-44BC-88CE-FCA3A15FDEAB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54A2B-6412-4D58-A6C1-BD0167DA10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936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>
                <a:ea typeface="굴림" charset="-127"/>
              </a:rPr>
              <a:t>Web Browser </a:t>
            </a:r>
            <a:r>
              <a:rPr lang="ko-KR" altLang="en-US" sz="1200" dirty="0" smtClean="0">
                <a:ea typeface="굴림" charset="-127"/>
              </a:rPr>
              <a:t>로 연결 되면</a:t>
            </a:r>
            <a:r>
              <a:rPr lang="en-US" altLang="ko-KR" sz="1200" dirty="0" smtClean="0">
                <a:ea typeface="굴림" charset="-127"/>
              </a:rPr>
              <a:t>, Main page</a:t>
            </a:r>
            <a:r>
              <a:rPr lang="ko-KR" altLang="en-US" sz="1200" dirty="0" smtClean="0">
                <a:ea typeface="굴림" charset="-127"/>
              </a:rPr>
              <a:t>를 출력 함</a:t>
            </a:r>
            <a:r>
              <a:rPr lang="en-US" altLang="ko-KR" sz="1200" dirty="0" smtClean="0">
                <a:ea typeface="굴림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ea typeface="굴림" charset="-127"/>
              </a:rPr>
              <a:t>web.xml </a:t>
            </a:r>
            <a:r>
              <a:rPr lang="ko-KR" altLang="en-US" sz="1200" dirty="0" smtClean="0">
                <a:ea typeface="굴림" charset="-127"/>
              </a:rPr>
              <a:t>에 </a:t>
            </a:r>
            <a:r>
              <a:rPr lang="en-US" altLang="ko-KR" sz="1200" dirty="0" err="1" smtClean="0">
                <a:ea typeface="굴림" charset="-127"/>
              </a:rPr>
              <a:t>CommandProject.properties</a:t>
            </a:r>
            <a:r>
              <a:rPr lang="en-US" altLang="ko-KR" sz="1200" dirty="0" smtClean="0">
                <a:ea typeface="굴림" charset="-127"/>
              </a:rPr>
              <a:t> </a:t>
            </a:r>
            <a:r>
              <a:rPr lang="ko-KR" altLang="en-US" sz="1200" dirty="0" smtClean="0">
                <a:ea typeface="굴림" charset="-127"/>
              </a:rPr>
              <a:t>경로를 맞춰</a:t>
            </a:r>
            <a:r>
              <a:rPr lang="en-US" altLang="ko-KR" sz="1200" dirty="0" smtClean="0">
                <a:ea typeface="굴림" charset="-127"/>
              </a:rPr>
              <a:t>, </a:t>
            </a:r>
            <a:r>
              <a:rPr lang="ko-KR" altLang="en-US" sz="1200" dirty="0" smtClean="0">
                <a:ea typeface="굴림" charset="-127"/>
              </a:rPr>
              <a:t> </a:t>
            </a:r>
            <a:r>
              <a:rPr lang="en-US" altLang="ko-KR" sz="1200" dirty="0" smtClean="0">
                <a:ea typeface="굴림" charset="-127"/>
              </a:rPr>
              <a:t>.do </a:t>
            </a:r>
            <a:r>
              <a:rPr lang="ko-KR" altLang="en-US" sz="1200" dirty="0" smtClean="0">
                <a:ea typeface="굴림" charset="-127"/>
              </a:rPr>
              <a:t>파일 </a:t>
            </a:r>
            <a:r>
              <a:rPr lang="en-US" altLang="ko-KR" sz="1200" dirty="0" smtClean="0">
                <a:ea typeface="굴림" charset="-127"/>
              </a:rPr>
              <a:t>(Action)</a:t>
            </a:r>
            <a:r>
              <a:rPr lang="ko-KR" altLang="en-US" sz="1200" dirty="0" smtClean="0">
                <a:ea typeface="굴림" charset="-127"/>
              </a:rPr>
              <a:t>을 실행 </a:t>
            </a:r>
            <a:r>
              <a:rPr lang="ko-KR" altLang="en-US" sz="1200" dirty="0" err="1" smtClean="0">
                <a:ea typeface="굴림" charset="-127"/>
              </a:rPr>
              <a:t>할때</a:t>
            </a:r>
            <a:r>
              <a:rPr lang="ko-KR" altLang="en-US" sz="1200" dirty="0" smtClean="0">
                <a:ea typeface="굴림" charset="-127"/>
              </a:rPr>
              <a:t> </a:t>
            </a:r>
            <a:r>
              <a:rPr lang="en-US" altLang="ko-KR" sz="1200" dirty="0" err="1" smtClean="0">
                <a:ea typeface="굴림" charset="-127"/>
              </a:rPr>
              <a:t>jsp</a:t>
            </a:r>
            <a:r>
              <a:rPr lang="en-US" altLang="ko-KR" sz="1200" dirty="0" smtClean="0">
                <a:ea typeface="굴림" charset="-127"/>
              </a:rPr>
              <a:t> page</a:t>
            </a:r>
            <a:r>
              <a:rPr lang="ko-KR" altLang="en-US" sz="1200" dirty="0" smtClean="0">
                <a:ea typeface="굴림" charset="-127"/>
              </a:rPr>
              <a:t>가 동작하도록 설정</a:t>
            </a:r>
            <a:r>
              <a:rPr lang="en-US" altLang="ko-KR" sz="1200" dirty="0" smtClean="0">
                <a:ea typeface="굴림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ea typeface="굴림" charset="-127"/>
              </a:rPr>
              <a:t>template page ( top, left, body, bottom) file</a:t>
            </a:r>
            <a:r>
              <a:rPr lang="ko-KR" altLang="en-US" sz="1200" dirty="0" smtClean="0">
                <a:ea typeface="굴림" charset="-127"/>
              </a:rPr>
              <a:t>을 사용하여 연결</a:t>
            </a:r>
            <a:r>
              <a:rPr lang="en-US" altLang="ko-KR" sz="1200" dirty="0" smtClean="0">
                <a:ea typeface="굴림" charset="-127"/>
              </a:rPr>
              <a:t>, </a:t>
            </a:r>
            <a:r>
              <a:rPr lang="ko-KR" altLang="en-US" sz="1200" dirty="0" smtClean="0">
                <a:ea typeface="굴림" charset="-127"/>
              </a:rPr>
              <a:t>화면에 보여지는 페이지를 출력 함</a:t>
            </a:r>
            <a:r>
              <a:rPr lang="en-US" altLang="ko-KR" sz="1200" dirty="0" smtClean="0">
                <a:ea typeface="굴림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ea typeface="굴림" charset="-127"/>
              </a:rPr>
              <a:t>DB</a:t>
            </a:r>
            <a:r>
              <a:rPr lang="ko-KR" altLang="en-US" sz="1200" dirty="0" smtClean="0">
                <a:ea typeface="굴림" charset="-127"/>
              </a:rPr>
              <a:t>와 연결되어 </a:t>
            </a:r>
            <a:r>
              <a:rPr lang="en-US" altLang="ko-KR" sz="1200" dirty="0" smtClean="0">
                <a:ea typeface="굴림" charset="-127"/>
              </a:rPr>
              <a:t>DB Bean </a:t>
            </a:r>
            <a:r>
              <a:rPr lang="ko-KR" altLang="en-US" sz="1200" dirty="0" smtClean="0">
                <a:ea typeface="굴림" charset="-127"/>
              </a:rPr>
              <a:t>역할을 수행함</a:t>
            </a:r>
            <a:r>
              <a:rPr lang="en-US" altLang="ko-KR" sz="1200" dirty="0" smtClean="0">
                <a:ea typeface="굴림" charset="-127"/>
              </a:rPr>
              <a:t>. ( VO.java, DAO.java)</a:t>
            </a:r>
          </a:p>
          <a:p>
            <a:pPr marL="0" indent="0">
              <a:buFontTx/>
              <a:buNone/>
            </a:pPr>
            <a:r>
              <a:rPr lang="en-US" altLang="ko-KR" sz="2000" dirty="0" smtClean="0">
                <a:ea typeface="굴림" charset="-127"/>
              </a:rPr>
              <a:t>- </a:t>
            </a:r>
            <a:r>
              <a:rPr lang="en-US" altLang="ko-KR" sz="1200" dirty="0" smtClean="0">
                <a:ea typeface="굴림" charset="-127"/>
              </a:rPr>
              <a:t>context.xml</a:t>
            </a:r>
            <a:r>
              <a:rPr lang="ko-KR" altLang="en-US" sz="1200" dirty="0" smtClean="0">
                <a:ea typeface="굴림" charset="-127"/>
              </a:rPr>
              <a:t>를 설정해</a:t>
            </a:r>
            <a:r>
              <a:rPr lang="en-US" altLang="ko-KR" sz="1200" dirty="0" smtClean="0">
                <a:ea typeface="굴림" charset="-127"/>
              </a:rPr>
              <a:t>, DB </a:t>
            </a:r>
            <a:r>
              <a:rPr lang="ko-KR" altLang="en-US" sz="1200" dirty="0" smtClean="0">
                <a:ea typeface="굴림" charset="-127"/>
              </a:rPr>
              <a:t>로 연결되어 특정 데이터를 저장 또는 불러옴</a:t>
            </a:r>
            <a:r>
              <a:rPr lang="en-US" altLang="ko-KR" sz="1200" dirty="0" smtClean="0">
                <a:ea typeface="굴림" charset="-127"/>
              </a:rPr>
              <a:t>. 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중고 거래 사이트와 비슷하나 서로의 옷을 교환 할 수 있다는 점에서 차별화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1471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4A2B-6412-4D58-A6C1-BD0167DA106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240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844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333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0241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5)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옷 둘러보기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옷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상세보기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-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교환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" name="Modal Dialog Overlay"/>
          <p:cNvSpPr>
            <a:spLocks/>
          </p:cNvSpPr>
          <p:nvPr userDrawn="1"/>
        </p:nvSpPr>
        <p:spPr bwMode="auto">
          <a:xfrm>
            <a:off x="-21006" y="883076"/>
            <a:ext cx="9165005" cy="5974924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0902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0406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622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29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8535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757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214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9497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45AA-E039-4E57-8F7F-F37FFD3EA154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054A1-D1BA-4D10-9616-CB7C1F8BD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1347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flipH="1">
            <a:off x="3286116" y="2567545"/>
            <a:ext cx="144000" cy="806543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4994" y="2564904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Kosta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Project01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0907" y="2851975"/>
            <a:ext cx="4215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Clothes Swap Site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036496" y="188640"/>
            <a:ext cx="0" cy="666936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 flipH="1">
            <a:off x="8214214" y="2564904"/>
            <a:ext cx="144000" cy="806543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51520" y="6741368"/>
            <a:ext cx="8892480" cy="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51520" y="6669360"/>
            <a:ext cx="8892480" cy="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43636" y="5373216"/>
            <a:ext cx="250741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D4D4D"/>
                </a:solidFill>
                <a:latin typeface="나눔고딕 ExtraBold" pitchFamily="50" charset="-127"/>
                <a:ea typeface="나눔고딕 ExtraBold" pitchFamily="50" charset="-127"/>
              </a:rPr>
              <a:t>유민선 </a:t>
            </a:r>
            <a:r>
              <a:rPr lang="ko-KR" altLang="en-US" dirty="0" err="1" smtClean="0">
                <a:solidFill>
                  <a:srgbClr val="4D4D4D"/>
                </a:solidFill>
                <a:latin typeface="나눔고딕 ExtraBold" pitchFamily="50" charset="-127"/>
                <a:ea typeface="나눔고딕 ExtraBold" pitchFamily="50" charset="-127"/>
              </a:rPr>
              <a:t>최예람</a:t>
            </a:r>
            <a:r>
              <a:rPr lang="ko-KR" altLang="en-US" dirty="0" smtClean="0">
                <a:solidFill>
                  <a:srgbClr val="4D4D4D"/>
                </a:solidFill>
                <a:latin typeface="나눔고딕 ExtraBold" pitchFamily="50" charset="-127"/>
                <a:ea typeface="나눔고딕 ExtraBold" pitchFamily="50" charset="-127"/>
              </a:rPr>
              <a:t> 권민경</a:t>
            </a:r>
            <a:endParaRPr lang="en-US" altLang="ko-KR" dirty="0" smtClean="0">
              <a:solidFill>
                <a:srgbClr val="4D4D4D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D4D4D"/>
                </a:solidFill>
                <a:latin typeface="나눔고딕 ExtraBold" pitchFamily="50" charset="-127"/>
                <a:ea typeface="나눔고딕 ExtraBold" pitchFamily="50" charset="-127"/>
              </a:rPr>
              <a:t>김건우 김상현 정지훈</a:t>
            </a:r>
            <a:endParaRPr lang="ko-KR" altLang="en-US" dirty="0">
              <a:solidFill>
                <a:srgbClr val="4D4D4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6146" name="Picture 2" descr="C:\Users\KOSTA\Desktop\logo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5577" y="2143116"/>
            <a:ext cx="1418009" cy="13035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109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9036496" y="188640"/>
            <a:ext cx="0" cy="666936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1520" y="6741368"/>
            <a:ext cx="8892480" cy="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51520" y="6669360"/>
            <a:ext cx="8892480" cy="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979712" y="2630788"/>
            <a:ext cx="1152128" cy="124740"/>
          </a:xfrm>
          <a:prstGeom prst="rect">
            <a:avLst/>
          </a:prstGeom>
          <a:solidFill>
            <a:srgbClr val="FFD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728356" y="2539504"/>
            <a:ext cx="288032" cy="288032"/>
            <a:chOff x="1403648" y="1484784"/>
            <a:chExt cx="288032" cy="288032"/>
          </a:xfrm>
        </p:grpSpPr>
        <p:sp>
          <p:nvSpPr>
            <p:cNvPr id="11" name="타원 10"/>
            <p:cNvSpPr/>
            <p:nvPr/>
          </p:nvSpPr>
          <p:spPr>
            <a:xfrm>
              <a:off x="1403648" y="1484784"/>
              <a:ext cx="288032" cy="288032"/>
            </a:xfrm>
            <a:prstGeom prst="ellipse">
              <a:avLst/>
            </a:prstGeom>
            <a:solidFill>
              <a:srgbClr val="FFD5DA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475656" y="155679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2555776" y="2759836"/>
            <a:ext cx="0" cy="1363960"/>
          </a:xfrm>
          <a:prstGeom prst="line">
            <a:avLst/>
          </a:prstGeom>
          <a:ln>
            <a:solidFill>
              <a:srgbClr val="FFD5D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3059832" y="2564904"/>
            <a:ext cx="288032" cy="288032"/>
            <a:chOff x="1403648" y="1484784"/>
            <a:chExt cx="288032" cy="288032"/>
          </a:xfrm>
        </p:grpSpPr>
        <p:sp>
          <p:nvSpPr>
            <p:cNvPr id="15" name="타원 14"/>
            <p:cNvSpPr/>
            <p:nvPr/>
          </p:nvSpPr>
          <p:spPr>
            <a:xfrm>
              <a:off x="1403648" y="1484784"/>
              <a:ext cx="288032" cy="288032"/>
            </a:xfrm>
            <a:prstGeom prst="ellipse">
              <a:avLst/>
            </a:prstGeom>
            <a:solidFill>
              <a:srgbClr val="FFD5DA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475656" y="155679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761552" y="2543812"/>
            <a:ext cx="288032" cy="288032"/>
            <a:chOff x="1403648" y="1484784"/>
            <a:chExt cx="288032" cy="288032"/>
          </a:xfrm>
        </p:grpSpPr>
        <p:sp>
          <p:nvSpPr>
            <p:cNvPr id="21" name="타원 20"/>
            <p:cNvSpPr/>
            <p:nvPr/>
          </p:nvSpPr>
          <p:spPr>
            <a:xfrm>
              <a:off x="1403648" y="1484784"/>
              <a:ext cx="288032" cy="288032"/>
            </a:xfrm>
            <a:prstGeom prst="ellipse">
              <a:avLst/>
            </a:prstGeom>
            <a:solidFill>
              <a:srgbClr val="FFD5DA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475656" y="155679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308304" y="2564904"/>
            <a:ext cx="288032" cy="288032"/>
            <a:chOff x="1403648" y="1484784"/>
            <a:chExt cx="288032" cy="288032"/>
          </a:xfrm>
        </p:grpSpPr>
        <p:sp>
          <p:nvSpPr>
            <p:cNvPr id="24" name="타원 23"/>
            <p:cNvSpPr/>
            <p:nvPr/>
          </p:nvSpPr>
          <p:spPr>
            <a:xfrm>
              <a:off x="1403648" y="1484784"/>
              <a:ext cx="288032" cy="288032"/>
            </a:xfrm>
            <a:prstGeom prst="ellipse">
              <a:avLst/>
            </a:prstGeom>
            <a:solidFill>
              <a:srgbClr val="FFD5DA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475656" y="155679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275856" y="2636912"/>
            <a:ext cx="2520280" cy="118616"/>
          </a:xfrm>
          <a:prstGeom prst="rect">
            <a:avLst/>
          </a:prstGeom>
          <a:solidFill>
            <a:srgbClr val="FFD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012160" y="2630788"/>
            <a:ext cx="1319296" cy="124740"/>
          </a:xfrm>
          <a:prstGeom prst="rect">
            <a:avLst/>
          </a:prstGeom>
          <a:solidFill>
            <a:srgbClr val="FFD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4528268" y="2630788"/>
            <a:ext cx="0" cy="1363960"/>
          </a:xfrm>
          <a:prstGeom prst="line">
            <a:avLst/>
          </a:prstGeom>
          <a:ln>
            <a:solidFill>
              <a:srgbClr val="FFD5D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671808" y="2630788"/>
            <a:ext cx="0" cy="1363960"/>
          </a:xfrm>
          <a:prstGeom prst="line">
            <a:avLst/>
          </a:prstGeom>
          <a:ln>
            <a:solidFill>
              <a:srgbClr val="FFD5D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28356" y="4123796"/>
            <a:ext cx="181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개인 공부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5856" y="4692045"/>
            <a:ext cx="2863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스토리 보드 완성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</a:t>
            </a:r>
          </a:p>
          <a:p>
            <a:pPr algn="ctr"/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주요 기능 구현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8144" y="3861048"/>
            <a:ext cx="1818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에러 잡기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</a:t>
            </a:r>
          </a:p>
          <a:p>
            <a:pPr algn="ctr"/>
            <a:r>
              <a:rPr lang="en-US" altLang="ko-KR" sz="24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css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추가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9552" y="1916832"/>
            <a:ext cx="181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3.29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48486" y="1916832"/>
            <a:ext cx="119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3.31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06836" y="1925252"/>
            <a:ext cx="119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4.11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53588" y="2020592"/>
            <a:ext cx="119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4.17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9815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3/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일정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76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87824" y="3241429"/>
            <a:ext cx="397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Clothes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Swap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구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37634" y="2819834"/>
            <a:ext cx="360000" cy="883260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6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036496" y="188640"/>
            <a:ext cx="0" cy="666936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949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9036496" y="188640"/>
            <a:ext cx="0" cy="666936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51520" y="6741368"/>
            <a:ext cx="8892480" cy="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1520" y="6669360"/>
            <a:ext cx="8892480" cy="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37481" y="2772374"/>
            <a:ext cx="1080120" cy="870514"/>
          </a:xfrm>
          <a:prstGeom prst="roundRect">
            <a:avLst/>
          </a:prstGeom>
          <a:solidFill>
            <a:schemeClr val="bg1"/>
          </a:solidFill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51720" y="2891942"/>
            <a:ext cx="1368152" cy="631377"/>
          </a:xfrm>
          <a:prstGeom prst="roundRect">
            <a:avLst/>
          </a:prstGeom>
          <a:solidFill>
            <a:schemeClr val="bg1"/>
          </a:solidFill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425722" y="1916832"/>
            <a:ext cx="792088" cy="648072"/>
          </a:xfrm>
          <a:prstGeom prst="ellipse">
            <a:avLst/>
          </a:prstGeom>
          <a:solidFill>
            <a:schemeClr val="bg1"/>
          </a:solidFill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393228" y="3845221"/>
            <a:ext cx="792088" cy="648072"/>
          </a:xfrm>
          <a:prstGeom prst="ellipse">
            <a:avLst/>
          </a:prstGeom>
          <a:solidFill>
            <a:schemeClr val="bg1"/>
          </a:solidFill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60299" y="1875014"/>
            <a:ext cx="1368152" cy="631377"/>
          </a:xfrm>
          <a:prstGeom prst="roundRect">
            <a:avLst/>
          </a:prstGeom>
          <a:solidFill>
            <a:schemeClr val="bg1"/>
          </a:solidFill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72000" y="4077072"/>
            <a:ext cx="1368152" cy="631377"/>
          </a:xfrm>
          <a:prstGeom prst="roundRect">
            <a:avLst/>
          </a:prstGeom>
          <a:solidFill>
            <a:schemeClr val="bg1"/>
          </a:solidFill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16215" y="1439755"/>
            <a:ext cx="2088231" cy="2098517"/>
          </a:xfrm>
          <a:prstGeom prst="roundRect">
            <a:avLst/>
          </a:prstGeom>
          <a:solidFill>
            <a:schemeClr val="bg1"/>
          </a:solidFill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522056" y="3919950"/>
            <a:ext cx="2082391" cy="1381258"/>
          </a:xfrm>
          <a:prstGeom prst="roundRect">
            <a:avLst/>
          </a:prstGeom>
          <a:solidFill>
            <a:schemeClr val="bg1"/>
          </a:solidFill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9" idx="3"/>
            <a:endCxn id="11" idx="1"/>
          </p:cNvCxnSpPr>
          <p:nvPr/>
        </p:nvCxnSpPr>
        <p:spPr>
          <a:xfrm>
            <a:off x="1617601" y="3207631"/>
            <a:ext cx="434119" cy="0"/>
          </a:xfrm>
          <a:prstGeom prst="straightConnector1">
            <a:avLst/>
          </a:prstGeom>
          <a:ln>
            <a:solidFill>
              <a:srgbClr val="FFD5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1" idx="0"/>
            <a:endCxn id="10" idx="2"/>
          </p:cNvCxnSpPr>
          <p:nvPr/>
        </p:nvCxnSpPr>
        <p:spPr>
          <a:xfrm flipV="1">
            <a:off x="2735796" y="2240868"/>
            <a:ext cx="689926" cy="651074"/>
          </a:xfrm>
          <a:prstGeom prst="straightConnector1">
            <a:avLst/>
          </a:prstGeom>
          <a:ln>
            <a:solidFill>
              <a:srgbClr val="FFD5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1" idx="2"/>
            <a:endCxn id="15" idx="2"/>
          </p:cNvCxnSpPr>
          <p:nvPr/>
        </p:nvCxnSpPr>
        <p:spPr>
          <a:xfrm>
            <a:off x="2735796" y="3523319"/>
            <a:ext cx="657432" cy="645938"/>
          </a:xfrm>
          <a:prstGeom prst="straightConnector1">
            <a:avLst/>
          </a:prstGeom>
          <a:ln>
            <a:solidFill>
              <a:srgbClr val="FFD5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0" idx="6"/>
            <a:endCxn id="17" idx="1"/>
          </p:cNvCxnSpPr>
          <p:nvPr/>
        </p:nvCxnSpPr>
        <p:spPr>
          <a:xfrm flipV="1">
            <a:off x="4217810" y="2190703"/>
            <a:ext cx="342489" cy="50165"/>
          </a:xfrm>
          <a:prstGeom prst="straightConnector1">
            <a:avLst/>
          </a:prstGeom>
          <a:ln>
            <a:solidFill>
              <a:srgbClr val="FFD5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5" idx="6"/>
            <a:endCxn id="18" idx="1"/>
          </p:cNvCxnSpPr>
          <p:nvPr/>
        </p:nvCxnSpPr>
        <p:spPr>
          <a:xfrm>
            <a:off x="4185316" y="4169257"/>
            <a:ext cx="386684" cy="223504"/>
          </a:xfrm>
          <a:prstGeom prst="straightConnector1">
            <a:avLst/>
          </a:prstGeom>
          <a:ln>
            <a:solidFill>
              <a:srgbClr val="FFD5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7" idx="3"/>
          </p:cNvCxnSpPr>
          <p:nvPr/>
        </p:nvCxnSpPr>
        <p:spPr>
          <a:xfrm flipV="1">
            <a:off x="5928451" y="2190702"/>
            <a:ext cx="587765" cy="1"/>
          </a:xfrm>
          <a:prstGeom prst="straightConnector1">
            <a:avLst/>
          </a:prstGeom>
          <a:ln>
            <a:solidFill>
              <a:srgbClr val="FFD5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8" idx="3"/>
          </p:cNvCxnSpPr>
          <p:nvPr/>
        </p:nvCxnSpPr>
        <p:spPr>
          <a:xfrm>
            <a:off x="5940152" y="4392761"/>
            <a:ext cx="576064" cy="0"/>
          </a:xfrm>
          <a:prstGeom prst="straightConnector1">
            <a:avLst/>
          </a:prstGeom>
          <a:ln>
            <a:solidFill>
              <a:srgbClr val="FFD5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3568" y="2891942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D4B62"/>
                </a:solidFill>
              </a:rPr>
              <a:t>메인</a:t>
            </a:r>
            <a:endParaRPr lang="en-US" altLang="ko-KR" dirty="0" smtClean="0">
              <a:solidFill>
                <a:srgbClr val="FD4B62"/>
              </a:solidFill>
            </a:endParaRPr>
          </a:p>
          <a:p>
            <a:r>
              <a:rPr lang="ko-KR" altLang="en-US" dirty="0" smtClean="0">
                <a:solidFill>
                  <a:srgbClr val="FD4B62"/>
                </a:solidFill>
              </a:rPr>
              <a:t>페이</a:t>
            </a:r>
            <a:r>
              <a:rPr lang="ko-KR" altLang="en-US" dirty="0">
                <a:solidFill>
                  <a:srgbClr val="FD4B62"/>
                </a:solidFill>
              </a:rPr>
              <a:t>지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661201" y="200603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/>
              <a:t>회원 </a:t>
            </a:r>
            <a:r>
              <a:rPr lang="ko-KR" altLang="en-US" b="1" dirty="0"/>
              <a:t>루트</a:t>
            </a:r>
            <a:endParaRPr lang="en-US" altLang="ko-KR" b="1" dirty="0"/>
          </a:p>
        </p:txBody>
      </p:sp>
      <p:sp>
        <p:nvSpPr>
          <p:cNvPr id="45" name="직사각형 44"/>
          <p:cNvSpPr/>
          <p:nvPr/>
        </p:nvSpPr>
        <p:spPr>
          <a:xfrm>
            <a:off x="4519570" y="4208094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/>
              <a:t>비회원 </a:t>
            </a:r>
            <a:r>
              <a:rPr lang="ko-KR" altLang="en-US" b="1" dirty="0"/>
              <a:t>루트</a:t>
            </a:r>
            <a:endParaRPr lang="en-US" altLang="ko-KR" b="1" dirty="0"/>
          </a:p>
        </p:txBody>
      </p:sp>
      <p:sp>
        <p:nvSpPr>
          <p:cNvPr id="46" name="직사각형 45"/>
          <p:cNvSpPr/>
          <p:nvPr/>
        </p:nvSpPr>
        <p:spPr>
          <a:xfrm>
            <a:off x="3542683" y="2056202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rgbClr val="FD4B62"/>
                </a:solidFill>
              </a:rPr>
              <a:t>YES</a:t>
            </a:r>
            <a:endParaRPr lang="en-US" altLang="ko-KR" dirty="0">
              <a:solidFill>
                <a:srgbClr val="FD4B62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42683" y="3984591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rgbClr val="FD4B62"/>
                </a:solidFill>
              </a:rPr>
              <a:t>NO</a:t>
            </a:r>
            <a:endParaRPr lang="en-US" altLang="ko-KR" dirty="0">
              <a:solidFill>
                <a:srgbClr val="FD4B62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40921" y="3030441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FD4B62"/>
                </a:solidFill>
              </a:rPr>
              <a:t>회원 </a:t>
            </a:r>
            <a:r>
              <a:rPr lang="ko-KR" altLang="en-US" dirty="0" smtClean="0">
                <a:solidFill>
                  <a:srgbClr val="FD4B62"/>
                </a:solidFill>
              </a:rPr>
              <a:t>가</a:t>
            </a:r>
            <a:r>
              <a:rPr lang="ko-KR" altLang="en-US" dirty="0">
                <a:solidFill>
                  <a:srgbClr val="FD4B62"/>
                </a:solidFill>
              </a:rPr>
              <a:t>입</a:t>
            </a:r>
            <a:endParaRPr lang="en-US" altLang="ko-KR" dirty="0">
              <a:solidFill>
                <a:srgbClr val="FD4B62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85597" y="1490728"/>
            <a:ext cx="48004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>
                <a:solidFill>
                  <a:srgbClr val="FD4B62"/>
                </a:solidFill>
              </a:rPr>
              <a:t>게시판</a:t>
            </a:r>
            <a:r>
              <a:rPr lang="en-US" altLang="ko-KR" dirty="0" smtClean="0">
                <a:solidFill>
                  <a:srgbClr val="FD4B62"/>
                </a:solidFill>
              </a:rPr>
              <a:t>,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FD4B62"/>
                </a:solidFill>
              </a:rPr>
              <a:t>코디</a:t>
            </a:r>
            <a:r>
              <a:rPr lang="en-US" altLang="ko-KR" dirty="0">
                <a:solidFill>
                  <a:srgbClr val="FD4B62"/>
                </a:solidFill>
              </a:rPr>
              <a:t>Help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FD4B62"/>
                </a:solidFill>
              </a:rPr>
              <a:t>회원보기</a:t>
            </a:r>
            <a:endParaRPr lang="en-US" altLang="ko-KR" dirty="0" smtClean="0">
              <a:solidFill>
                <a:srgbClr val="FD4B6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FD4B62"/>
                </a:solidFill>
              </a:rPr>
              <a:t>옷 </a:t>
            </a:r>
            <a:r>
              <a:rPr lang="ko-KR" altLang="en-US" dirty="0">
                <a:solidFill>
                  <a:srgbClr val="FD4B62"/>
                </a:solidFill>
              </a:rPr>
              <a:t>둘러보기</a:t>
            </a:r>
            <a:r>
              <a:rPr lang="en-US" altLang="ko-KR" dirty="0">
                <a:solidFill>
                  <a:srgbClr val="FD4B62"/>
                </a:solidFill>
              </a:rPr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rgbClr val="FD4B62"/>
                </a:solidFill>
              </a:rPr>
              <a:t> login , logout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rgbClr val="FD4B62"/>
                </a:solidFill>
              </a:rPr>
              <a:t>My page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err="1">
                <a:solidFill>
                  <a:srgbClr val="FD4B62"/>
                </a:solidFill>
              </a:rPr>
              <a:t>내옷장보기</a:t>
            </a:r>
            <a:endParaRPr lang="ko-KR" altLang="en-US" dirty="0">
              <a:solidFill>
                <a:srgbClr val="FD4B62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612320" y="4043682"/>
            <a:ext cx="4800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dirty="0">
                <a:solidFill>
                  <a:srgbClr val="FD4B62"/>
                </a:solidFill>
              </a:rPr>
              <a:t>게시판</a:t>
            </a:r>
            <a:r>
              <a:rPr lang="en-US" altLang="ko-KR" dirty="0" smtClean="0">
                <a:solidFill>
                  <a:srgbClr val="FD4B62"/>
                </a:solidFill>
              </a:rPr>
              <a:t>,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FD4B62"/>
                </a:solidFill>
              </a:rPr>
              <a:t>코디</a:t>
            </a:r>
            <a:r>
              <a:rPr lang="en-US" altLang="ko-KR" dirty="0">
                <a:solidFill>
                  <a:srgbClr val="FD4B62"/>
                </a:solidFill>
              </a:rPr>
              <a:t>Help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>
                <a:solidFill>
                  <a:srgbClr val="FD4B62"/>
                </a:solidFill>
              </a:rPr>
              <a:t>회원보기</a:t>
            </a:r>
            <a:endParaRPr lang="en-US" altLang="ko-KR" dirty="0">
              <a:solidFill>
                <a:srgbClr val="FD4B6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>
                <a:solidFill>
                  <a:srgbClr val="FD4B62"/>
                </a:solidFill>
              </a:rPr>
              <a:t>옷 둘러보기</a:t>
            </a:r>
            <a:r>
              <a:rPr lang="en-US" altLang="ko-KR" dirty="0">
                <a:solidFill>
                  <a:srgbClr val="FD4B62"/>
                </a:solidFill>
              </a:rPr>
              <a:t>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0" y="9815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clothes </a:t>
            </a:r>
            <a:r>
              <a:rPr lang="en-US" altLang="ko-KR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swqp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Site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구성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7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733444">
            <a:off x="2805625" y="2799817"/>
            <a:ext cx="1327368" cy="461630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사용한</a:t>
            </a:r>
            <a:endParaRPr lang="ko-KR" altLang="en-US" sz="30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3928" y="3210652"/>
            <a:ext cx="181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DB </a:t>
            </a:r>
            <a:r>
              <a:rPr lang="ko-KR" altLang="en-US" sz="28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테이블</a:t>
            </a:r>
            <a:endParaRPr lang="ko-KR" altLang="en-US" sz="28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40152" y="2751834"/>
            <a:ext cx="360000" cy="988948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6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036496" y="188640"/>
            <a:ext cx="0" cy="666936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151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05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사용한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13358" y="3934430"/>
            <a:ext cx="2789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FD4B62"/>
                </a:solidFill>
              </a:rPr>
              <a:t>member_profile</a:t>
            </a:r>
            <a:r>
              <a:rPr lang="en-US" altLang="ko-KR" dirty="0" smtClean="0">
                <a:solidFill>
                  <a:srgbClr val="FD4B62"/>
                </a:solidFill>
              </a:rPr>
              <a:t>:</a:t>
            </a:r>
            <a:r>
              <a:rPr lang="ko-KR" altLang="en-US" dirty="0" smtClean="0">
                <a:solidFill>
                  <a:srgbClr val="FD4B62"/>
                </a:solidFill>
              </a:rPr>
              <a:t>회원가입</a:t>
            </a:r>
            <a:endParaRPr lang="en-US" altLang="ko-KR" dirty="0" smtClean="0">
              <a:solidFill>
                <a:srgbClr val="FD4B62"/>
              </a:solidFill>
            </a:endParaRPr>
          </a:p>
          <a:p>
            <a:r>
              <a:rPr lang="en-US" altLang="ko-KR" dirty="0" smtClean="0">
                <a:solidFill>
                  <a:srgbClr val="FD4B62"/>
                </a:solidFill>
              </a:rPr>
              <a:t>member:</a:t>
            </a:r>
            <a:r>
              <a:rPr lang="ko-KR" altLang="en-US" dirty="0" smtClean="0">
                <a:solidFill>
                  <a:srgbClr val="FD4B62"/>
                </a:solidFill>
              </a:rPr>
              <a:t>회원정보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29288" y="167467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 smtClean="0">
                <a:solidFill>
                  <a:srgbClr val="FD4B62"/>
                </a:solidFill>
              </a:rPr>
              <a:t>board_free</a:t>
            </a:r>
            <a:r>
              <a:rPr lang="en-US" altLang="ko-KR" dirty="0" smtClean="0">
                <a:solidFill>
                  <a:srgbClr val="FD4B62"/>
                </a:solidFill>
              </a:rPr>
              <a:t>:</a:t>
            </a:r>
            <a:r>
              <a:rPr lang="ko-KR" altLang="en-US" dirty="0" smtClean="0">
                <a:solidFill>
                  <a:srgbClr val="FD4B62"/>
                </a:solidFill>
              </a:rPr>
              <a:t>자유 게시판 </a:t>
            </a:r>
            <a:endParaRPr lang="en-US" altLang="ko-KR" dirty="0" smtClean="0">
              <a:solidFill>
                <a:srgbClr val="FD4B62"/>
              </a:solidFill>
            </a:endParaRPr>
          </a:p>
          <a:p>
            <a:r>
              <a:rPr lang="en-US" altLang="ko-KR" dirty="0" err="1" smtClean="0">
                <a:solidFill>
                  <a:srgbClr val="FD4B62"/>
                </a:solidFill>
              </a:rPr>
              <a:t>board_buy</a:t>
            </a:r>
            <a:r>
              <a:rPr lang="en-US" altLang="ko-KR" dirty="0" smtClean="0">
                <a:solidFill>
                  <a:srgbClr val="FD4B62"/>
                </a:solidFill>
              </a:rPr>
              <a:t>:</a:t>
            </a:r>
            <a:r>
              <a:rPr lang="ko-KR" altLang="en-US" dirty="0" smtClean="0">
                <a:solidFill>
                  <a:srgbClr val="FD4B62"/>
                </a:solidFill>
              </a:rPr>
              <a:t>구합니다 게시판</a:t>
            </a:r>
            <a:endParaRPr lang="en-US" altLang="ko-KR" dirty="0" smtClean="0">
              <a:solidFill>
                <a:srgbClr val="FD4B62"/>
              </a:solidFill>
            </a:endParaRPr>
          </a:p>
          <a:p>
            <a:r>
              <a:rPr lang="en-US" altLang="ko-KR" dirty="0" err="1" smtClean="0">
                <a:solidFill>
                  <a:srgbClr val="FD4B62"/>
                </a:solidFill>
              </a:rPr>
              <a:t>board_customer</a:t>
            </a:r>
            <a:r>
              <a:rPr lang="en-US" altLang="ko-KR" dirty="0" smtClean="0">
                <a:solidFill>
                  <a:srgbClr val="FD4B62"/>
                </a:solidFill>
              </a:rPr>
              <a:t>:</a:t>
            </a:r>
            <a:r>
              <a:rPr lang="ko-KR" altLang="en-US" dirty="0" smtClean="0">
                <a:solidFill>
                  <a:srgbClr val="FD4B62"/>
                </a:solidFill>
              </a:rPr>
              <a:t>고객센터 게시판</a:t>
            </a:r>
          </a:p>
          <a:p>
            <a:r>
              <a:rPr lang="en-US" altLang="ko-KR" dirty="0" err="1" smtClean="0">
                <a:solidFill>
                  <a:srgbClr val="FD4B62"/>
                </a:solidFill>
              </a:rPr>
              <a:t>board_declare</a:t>
            </a:r>
            <a:r>
              <a:rPr lang="en-US" altLang="ko-KR" dirty="0" smtClean="0">
                <a:solidFill>
                  <a:srgbClr val="FD4B62"/>
                </a:solidFill>
              </a:rPr>
              <a:t>:</a:t>
            </a:r>
            <a:r>
              <a:rPr lang="ko-KR" altLang="en-US" dirty="0" smtClean="0">
                <a:solidFill>
                  <a:srgbClr val="FD4B62"/>
                </a:solidFill>
              </a:rPr>
              <a:t>신고해요 게시판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75485" y="1916660"/>
            <a:ext cx="2859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D4B62"/>
                </a:solidFill>
              </a:rPr>
              <a:t>clothes:</a:t>
            </a:r>
            <a:r>
              <a:rPr lang="ko-KR" altLang="en-US" dirty="0" err="1" smtClean="0">
                <a:solidFill>
                  <a:srgbClr val="FD4B62"/>
                </a:solidFill>
              </a:rPr>
              <a:t>옷둘러보기</a:t>
            </a:r>
            <a:r>
              <a:rPr lang="ko-KR" altLang="en-US" dirty="0" smtClean="0">
                <a:solidFill>
                  <a:srgbClr val="FD4B62"/>
                </a:solidFill>
              </a:rPr>
              <a:t> </a:t>
            </a:r>
            <a:endParaRPr lang="en-US" altLang="ko-KR" dirty="0" smtClean="0">
              <a:solidFill>
                <a:srgbClr val="FD4B62"/>
              </a:solidFill>
            </a:endParaRPr>
          </a:p>
          <a:p>
            <a:r>
              <a:rPr lang="en-US" altLang="ko-KR" dirty="0" err="1" smtClean="0">
                <a:solidFill>
                  <a:srgbClr val="FD4B62"/>
                </a:solidFill>
              </a:rPr>
              <a:t>favorite_clothes</a:t>
            </a:r>
            <a:r>
              <a:rPr lang="en-US" altLang="ko-KR" dirty="0" smtClean="0">
                <a:solidFill>
                  <a:srgbClr val="FD4B62"/>
                </a:solidFill>
              </a:rPr>
              <a:t>:</a:t>
            </a:r>
            <a:r>
              <a:rPr lang="ko-KR" altLang="en-US" dirty="0" smtClean="0">
                <a:solidFill>
                  <a:srgbClr val="FD4B62"/>
                </a:solidFill>
              </a:rPr>
              <a:t>옷 좋아요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5899" y="4882044"/>
            <a:ext cx="31274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D4B62"/>
                </a:solidFill>
              </a:rPr>
              <a:t>deal:</a:t>
            </a:r>
            <a:r>
              <a:rPr lang="ko-KR" altLang="en-US" dirty="0" smtClean="0">
                <a:solidFill>
                  <a:srgbClr val="FD4B62"/>
                </a:solidFill>
              </a:rPr>
              <a:t>거래</a:t>
            </a:r>
          </a:p>
          <a:p>
            <a:r>
              <a:rPr lang="en-US" altLang="ko-KR" dirty="0" err="1" smtClean="0">
                <a:solidFill>
                  <a:srgbClr val="FD4B62"/>
                </a:solidFill>
              </a:rPr>
              <a:t>deal_complete</a:t>
            </a:r>
            <a:r>
              <a:rPr lang="en-US" altLang="ko-KR" dirty="0" smtClean="0">
                <a:solidFill>
                  <a:srgbClr val="FD4B62"/>
                </a:solidFill>
              </a:rPr>
              <a:t>:</a:t>
            </a:r>
            <a:r>
              <a:rPr lang="ko-KR" altLang="en-US" dirty="0" smtClean="0">
                <a:solidFill>
                  <a:srgbClr val="FD4B62"/>
                </a:solidFill>
              </a:rPr>
              <a:t>거래성사내역</a:t>
            </a:r>
            <a:endParaRPr lang="en-US" altLang="ko-KR" dirty="0" smtClean="0">
              <a:solidFill>
                <a:srgbClr val="FD4B62"/>
              </a:solidFill>
            </a:endParaRPr>
          </a:p>
          <a:p>
            <a:r>
              <a:rPr lang="en-US" altLang="ko-KR" dirty="0" err="1" smtClean="0">
                <a:solidFill>
                  <a:srgbClr val="FD4B62"/>
                </a:solidFill>
              </a:rPr>
              <a:t>wish_list</a:t>
            </a:r>
            <a:r>
              <a:rPr lang="en-US" altLang="ko-KR" dirty="0" smtClean="0">
                <a:solidFill>
                  <a:srgbClr val="FD4B62"/>
                </a:solidFill>
              </a:rPr>
              <a:t>:</a:t>
            </a:r>
            <a:r>
              <a:rPr lang="ko-KR" altLang="en-US" dirty="0" smtClean="0">
                <a:solidFill>
                  <a:srgbClr val="FD4B62"/>
                </a:solidFill>
              </a:rPr>
              <a:t>교환하기 리스트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49575" y="5000636"/>
            <a:ext cx="214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FD4B62"/>
                </a:solidFill>
              </a:rPr>
              <a:t>guest_book</a:t>
            </a:r>
            <a:r>
              <a:rPr lang="en-US" altLang="ko-KR" dirty="0" smtClean="0">
                <a:solidFill>
                  <a:srgbClr val="FD4B62"/>
                </a:solidFill>
              </a:rPr>
              <a:t>:</a:t>
            </a:r>
            <a:r>
              <a:rPr lang="ko-KR" altLang="en-US" dirty="0" smtClean="0">
                <a:solidFill>
                  <a:srgbClr val="FD4B62"/>
                </a:solidFill>
              </a:rPr>
              <a:t>방명록</a:t>
            </a:r>
            <a:endParaRPr lang="ko-KR" altLang="en-US" dirty="0">
              <a:solidFill>
                <a:srgbClr val="FD4B6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4749" y="3273982"/>
            <a:ext cx="283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FD4B62"/>
                </a:solidFill>
              </a:rPr>
              <a:t>board_coordi</a:t>
            </a:r>
            <a:r>
              <a:rPr lang="en-US" altLang="ko-KR" dirty="0" smtClean="0">
                <a:solidFill>
                  <a:srgbClr val="FD4B62"/>
                </a:solidFill>
              </a:rPr>
              <a:t>:</a:t>
            </a:r>
            <a:r>
              <a:rPr lang="ko-KR" altLang="en-US" dirty="0" smtClean="0">
                <a:solidFill>
                  <a:srgbClr val="FD4B62"/>
                </a:solidFill>
              </a:rPr>
              <a:t>코디 게시판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28662" y="3214686"/>
            <a:ext cx="23042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D4B62"/>
                </a:solidFill>
              </a:rPr>
              <a:t>Basket:</a:t>
            </a:r>
            <a:r>
              <a:rPr lang="ko-KR" altLang="en-US" dirty="0" err="1" smtClean="0">
                <a:solidFill>
                  <a:srgbClr val="FD4B62"/>
                </a:solidFill>
              </a:rPr>
              <a:t>팔로우</a:t>
            </a:r>
            <a:endParaRPr lang="en-US" altLang="ko-KR" dirty="0" smtClean="0">
              <a:solidFill>
                <a:srgbClr val="FD4B62"/>
              </a:solidFill>
            </a:endParaRPr>
          </a:p>
          <a:p>
            <a:r>
              <a:rPr lang="en-US" altLang="ko-KR" dirty="0" smtClean="0">
                <a:solidFill>
                  <a:srgbClr val="FD4B62"/>
                </a:solidFill>
              </a:rPr>
              <a:t>bookmark:</a:t>
            </a:r>
            <a:r>
              <a:rPr lang="ko-KR" altLang="en-US" dirty="0" err="1" smtClean="0">
                <a:solidFill>
                  <a:srgbClr val="FD4B62"/>
                </a:solidFill>
              </a:rPr>
              <a:t>즐겨찾기</a:t>
            </a:r>
            <a:endParaRPr lang="ko-KR" altLang="en-US" dirty="0" smtClean="0">
              <a:solidFill>
                <a:srgbClr val="FD4B62"/>
              </a:solidFill>
            </a:endParaRPr>
          </a:p>
          <a:p>
            <a:endParaRPr lang="ko-KR" altLang="en-US" dirty="0">
              <a:solidFill>
                <a:srgbClr val="FD4B62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17522" y="1413798"/>
            <a:ext cx="3783634" cy="1586574"/>
          </a:xfrm>
          <a:prstGeom prst="roundRect">
            <a:avLst/>
          </a:prstGeom>
          <a:noFill/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75485" y="1776352"/>
            <a:ext cx="2859885" cy="866830"/>
          </a:xfrm>
          <a:prstGeom prst="roundRect">
            <a:avLst/>
          </a:prstGeom>
          <a:noFill/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85786" y="3133674"/>
            <a:ext cx="2505182" cy="866830"/>
          </a:xfrm>
          <a:prstGeom prst="roundRect">
            <a:avLst/>
          </a:prstGeom>
          <a:noFill/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14748" y="3214686"/>
            <a:ext cx="2886407" cy="500066"/>
          </a:xfrm>
          <a:prstGeom prst="roundRect">
            <a:avLst/>
          </a:prstGeom>
          <a:noFill/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649576" y="4929198"/>
            <a:ext cx="2142318" cy="500066"/>
          </a:xfrm>
          <a:prstGeom prst="roundRect">
            <a:avLst/>
          </a:prstGeom>
          <a:noFill/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43306" y="3857628"/>
            <a:ext cx="2751597" cy="718590"/>
          </a:xfrm>
          <a:prstGeom prst="roundRect">
            <a:avLst/>
          </a:prstGeom>
          <a:noFill/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2998" y="4786322"/>
            <a:ext cx="3240360" cy="1143008"/>
          </a:xfrm>
          <a:prstGeom prst="roundRect">
            <a:avLst/>
          </a:prstGeom>
          <a:noFill/>
          <a:ln>
            <a:solidFill>
              <a:srgbClr val="FF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287172" y="327398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2049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733444">
            <a:off x="2955870" y="2785313"/>
            <a:ext cx="1278221" cy="51522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상세한</a:t>
            </a:r>
            <a:endParaRPr lang="ko-KR" altLang="en-US" sz="30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5936" y="3213512"/>
            <a:ext cx="181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기능 설명</a:t>
            </a:r>
            <a:endParaRPr lang="ko-KR" altLang="en-US" sz="28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036496" y="188640"/>
            <a:ext cx="0" cy="666936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837634" y="2819834"/>
            <a:ext cx="360000" cy="883260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6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51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1)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메인 페이지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42984"/>
            <a:ext cx="9130664" cy="500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845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2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회원 가입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92" y="1052736"/>
            <a:ext cx="9073008" cy="560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1" name="Modal Dialog Overlay"/>
          <p:cNvSpPr>
            <a:spLocks/>
          </p:cNvSpPr>
          <p:nvPr/>
        </p:nvSpPr>
        <p:spPr bwMode="auto">
          <a:xfrm>
            <a:off x="-1" y="908720"/>
            <a:ext cx="9141745" cy="5949280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8358214" y="1484784"/>
            <a:ext cx="785786" cy="303422"/>
            <a:chOff x="8358214" y="1484784"/>
            <a:chExt cx="785786" cy="30342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91364" t="7707" b="87155"/>
            <a:stretch>
              <a:fillRect/>
            </a:stretch>
          </p:blipFill>
          <p:spPr bwMode="auto">
            <a:xfrm>
              <a:off x="8358214" y="1500174"/>
              <a:ext cx="783531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8360469" y="1484784"/>
              <a:ext cx="783531" cy="288032"/>
            </a:xfrm>
            <a:prstGeom prst="roundRect">
              <a:avLst/>
            </a:prstGeom>
            <a:noFill/>
            <a:ln>
              <a:solidFill>
                <a:srgbClr val="FD4B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D4B62"/>
                </a:solidFill>
              </a:endParaRPr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67" t="1610" r="35431" b="4086"/>
          <a:stretch>
            <a:fillRect/>
          </a:stretch>
        </p:blipFill>
        <p:spPr bwMode="auto">
          <a:xfrm>
            <a:off x="285720" y="1142984"/>
            <a:ext cx="5643602" cy="528641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rot="10800000" flipV="1">
            <a:off x="5715008" y="1772816"/>
            <a:ext cx="2631030" cy="798928"/>
          </a:xfrm>
          <a:prstGeom prst="straightConnector1">
            <a:avLst/>
          </a:prstGeom>
          <a:ln w="28575">
            <a:solidFill>
              <a:srgbClr val="FD4B6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1333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578" y="1971066"/>
            <a:ext cx="7596844" cy="460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2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회원 가입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(detail)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3" name="Modal Dialog Overlay"/>
          <p:cNvSpPr>
            <a:spLocks/>
          </p:cNvSpPr>
          <p:nvPr/>
        </p:nvSpPr>
        <p:spPr bwMode="auto">
          <a:xfrm>
            <a:off x="-70446" y="908720"/>
            <a:ext cx="9214445" cy="5949280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36541" y="2511588"/>
            <a:ext cx="783531" cy="288032"/>
          </a:xfrm>
          <a:prstGeom prst="roundRect">
            <a:avLst/>
          </a:prstGeom>
          <a:noFill/>
          <a:ln>
            <a:solidFill>
              <a:srgbClr val="FD4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4B62"/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497932"/>
            <a:ext cx="4143375" cy="165735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3068799" y="4725144"/>
            <a:ext cx="783531" cy="288032"/>
          </a:xfrm>
          <a:prstGeom prst="roundRect">
            <a:avLst/>
          </a:prstGeom>
          <a:noFill/>
          <a:ln>
            <a:solidFill>
              <a:srgbClr val="FD4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4B62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852330" y="4869160"/>
            <a:ext cx="836484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23687" y="1077863"/>
            <a:ext cx="4124325" cy="134302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꺾인 연결선 23"/>
          <p:cNvCxnSpPr>
            <a:stCxn id="27" idx="3"/>
            <a:endCxn id="8198" idx="2"/>
          </p:cNvCxnSpPr>
          <p:nvPr/>
        </p:nvCxnSpPr>
        <p:spPr>
          <a:xfrm flipV="1">
            <a:off x="3635895" y="2420888"/>
            <a:ext cx="3349955" cy="596255"/>
          </a:xfrm>
          <a:prstGeom prst="bentConnector2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3041378" y="2857496"/>
            <a:ext cx="601928" cy="303663"/>
            <a:chOff x="3041378" y="2857496"/>
            <a:chExt cx="601928" cy="303663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9852" t="19590" r="62322" b="74155"/>
            <a:stretch>
              <a:fillRect/>
            </a:stretch>
          </p:blipFill>
          <p:spPr bwMode="auto">
            <a:xfrm>
              <a:off x="3048789" y="2857496"/>
              <a:ext cx="594517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3041378" y="2873127"/>
              <a:ext cx="594517" cy="288032"/>
            </a:xfrm>
            <a:prstGeom prst="roundRect">
              <a:avLst/>
            </a:prstGeom>
            <a:noFill/>
            <a:ln>
              <a:solidFill>
                <a:srgbClr val="FD4B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D4B62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041378" y="4725144"/>
            <a:ext cx="816243" cy="288032"/>
            <a:chOff x="3041378" y="4725144"/>
            <a:chExt cx="816243" cy="28803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9852" t="59811" r="59473" b="33934"/>
            <a:stretch>
              <a:fillRect/>
            </a:stretch>
          </p:blipFill>
          <p:spPr bwMode="auto">
            <a:xfrm>
              <a:off x="3041378" y="4725144"/>
              <a:ext cx="810952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3041379" y="4725144"/>
              <a:ext cx="816242" cy="288032"/>
            </a:xfrm>
            <a:prstGeom prst="roundRect">
              <a:avLst/>
            </a:prstGeom>
            <a:noFill/>
            <a:ln>
              <a:solidFill>
                <a:srgbClr val="FD4B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D4B62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429124" y="2500306"/>
            <a:ext cx="783531" cy="288032"/>
            <a:chOff x="4436541" y="2511588"/>
            <a:chExt cx="783531" cy="28803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8217" t="11739" r="41469" b="82006"/>
            <a:stretch>
              <a:fillRect/>
            </a:stretch>
          </p:blipFill>
          <p:spPr bwMode="auto">
            <a:xfrm>
              <a:off x="4436541" y="2511588"/>
              <a:ext cx="783531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모서리가 둥근 직사각형 31"/>
            <p:cNvSpPr/>
            <p:nvPr/>
          </p:nvSpPr>
          <p:spPr>
            <a:xfrm>
              <a:off x="4436541" y="2511588"/>
              <a:ext cx="783531" cy="288032"/>
            </a:xfrm>
            <a:prstGeom prst="roundRect">
              <a:avLst/>
            </a:prstGeom>
            <a:noFill/>
            <a:ln>
              <a:solidFill>
                <a:srgbClr val="FD4B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D4B62"/>
                </a:solidFill>
              </a:endParaRPr>
            </a:p>
          </p:txBody>
        </p:sp>
      </p:grp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0" y="1195586"/>
            <a:ext cx="4143375" cy="165735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꺾인 연결선 2"/>
          <p:cNvCxnSpPr/>
          <p:nvPr/>
        </p:nvCxnSpPr>
        <p:spPr>
          <a:xfrm rot="16200000" flipV="1">
            <a:off x="4218501" y="2015214"/>
            <a:ext cx="487327" cy="505422"/>
          </a:xfrm>
          <a:prstGeom prst="bentConnector2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0418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3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로그인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480" y="1124742"/>
            <a:ext cx="8615527" cy="563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Modal Dialog Overlay"/>
          <p:cNvSpPr>
            <a:spLocks/>
          </p:cNvSpPr>
          <p:nvPr/>
        </p:nvSpPr>
        <p:spPr bwMode="auto">
          <a:xfrm>
            <a:off x="0" y="908720"/>
            <a:ext cx="9144000" cy="5949280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172400" y="1556792"/>
            <a:ext cx="601102" cy="288032"/>
          </a:xfrm>
          <a:prstGeom prst="roundRect">
            <a:avLst/>
          </a:prstGeom>
          <a:noFill/>
          <a:ln>
            <a:solidFill>
              <a:srgbClr val="FD4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4B62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173396" y="1556864"/>
            <a:ext cx="601102" cy="288032"/>
            <a:chOff x="8172400" y="1556792"/>
            <a:chExt cx="601102" cy="28803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92704" t="7669" r="319" b="87219"/>
            <a:stretch>
              <a:fillRect/>
            </a:stretch>
          </p:blipFill>
          <p:spPr bwMode="auto">
            <a:xfrm>
              <a:off x="8172400" y="1556792"/>
              <a:ext cx="601102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8172400" y="1556792"/>
              <a:ext cx="601102" cy="288032"/>
            </a:xfrm>
            <a:prstGeom prst="roundRect">
              <a:avLst/>
            </a:prstGeom>
            <a:noFill/>
            <a:ln>
              <a:solidFill>
                <a:srgbClr val="FD4B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D4B62"/>
                </a:solidFill>
              </a:endParaRPr>
            </a:p>
          </p:txBody>
        </p:sp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8378" b="38651"/>
          <a:stretch>
            <a:fillRect/>
          </a:stretch>
        </p:blipFill>
        <p:spPr bwMode="auto">
          <a:xfrm>
            <a:off x="214282" y="1124742"/>
            <a:ext cx="2724368" cy="345638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rot="10800000" flipV="1">
            <a:off x="2643174" y="1700808"/>
            <a:ext cx="5522206" cy="370870"/>
          </a:xfrm>
          <a:prstGeom prst="straightConnector1">
            <a:avLst/>
          </a:prstGeom>
          <a:ln w="28575">
            <a:solidFill>
              <a:srgbClr val="FD4B6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1333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9036496" y="188640"/>
            <a:ext cx="0" cy="666936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872716"/>
            <a:ext cx="18002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98884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1/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사용한 도구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언어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패턴 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2618910"/>
            <a:ext cx="30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2/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Clothes Swap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목적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3248980"/>
            <a:ext cx="30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개발 일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정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3879050"/>
            <a:ext cx="30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Clothes Swap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구성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4478138"/>
            <a:ext cx="30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5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사용한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DB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테이블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093296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568" y="5085184"/>
            <a:ext cx="30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6/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기능 설명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91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4)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아이디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/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비밀번호 찾기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480" y="1124742"/>
            <a:ext cx="8615527" cy="563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Modal Dialog Overlay"/>
          <p:cNvSpPr>
            <a:spLocks/>
          </p:cNvSpPr>
          <p:nvPr/>
        </p:nvSpPr>
        <p:spPr bwMode="auto">
          <a:xfrm>
            <a:off x="0" y="908720"/>
            <a:ext cx="9180512" cy="5949280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3" descr="C:\Users\KOSTA\Desktop\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9206" y="2298926"/>
            <a:ext cx="3076879" cy="4463263"/>
          </a:xfrm>
          <a:prstGeom prst="rect">
            <a:avLst/>
          </a:prstGeom>
          <a:noFill/>
          <a:ln w="76200">
            <a:solidFill>
              <a:srgbClr val="4D4D4D"/>
            </a:solidFill>
          </a:ln>
        </p:spPr>
      </p:pic>
      <p:pic>
        <p:nvPicPr>
          <p:cNvPr id="1026" name="Picture 2" descr="C:\Users\KOSTA\Desktop\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1124742"/>
            <a:ext cx="3048000" cy="40386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948332" y="4005064"/>
            <a:ext cx="1247404" cy="324802"/>
          </a:xfrm>
          <a:prstGeom prst="roundRect">
            <a:avLst/>
          </a:prstGeom>
          <a:noFill/>
          <a:ln>
            <a:solidFill>
              <a:srgbClr val="FD4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4B62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59832" y="1124742"/>
            <a:ext cx="2960712" cy="4038600"/>
          </a:xfrm>
          <a:prstGeom prst="roundRect">
            <a:avLst/>
          </a:prstGeom>
          <a:noFill/>
          <a:ln>
            <a:solidFill>
              <a:srgbClr val="FD4B6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KOSTA\Desktop\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2295432"/>
            <a:ext cx="3076879" cy="4463263"/>
          </a:xfrm>
          <a:prstGeom prst="rect">
            <a:avLst/>
          </a:prstGeom>
          <a:noFill/>
        </p:spPr>
      </p:pic>
      <p:pic>
        <p:nvPicPr>
          <p:cNvPr id="12" name="Picture 2" descr="C:\Users\KOSTA\Desktop\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66880" y="1128236"/>
            <a:ext cx="3048000" cy="4038600"/>
          </a:xfrm>
          <a:prstGeom prst="rect">
            <a:avLst/>
          </a:prstGeom>
          <a:noFill/>
          <a:ln w="76200">
            <a:solidFill>
              <a:srgbClr val="4D4D4D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943410" y="4008558"/>
            <a:ext cx="1247404" cy="324802"/>
            <a:chOff x="948332" y="4005064"/>
            <a:chExt cx="1247404" cy="32480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854" t="51124" r="76667" b="43111"/>
            <a:stretch>
              <a:fillRect/>
            </a:stretch>
          </p:blipFill>
          <p:spPr bwMode="auto">
            <a:xfrm>
              <a:off x="948332" y="4005064"/>
              <a:ext cx="1247404" cy="324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948332" y="4005064"/>
              <a:ext cx="1247404" cy="324802"/>
            </a:xfrm>
            <a:prstGeom prst="roundRect">
              <a:avLst/>
            </a:prstGeom>
            <a:noFill/>
            <a:ln>
              <a:solidFill>
                <a:srgbClr val="FD4B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D4B62"/>
                </a:solidFill>
              </a:endParaRPr>
            </a:p>
          </p:txBody>
        </p:sp>
      </p:grpSp>
      <p:cxnSp>
        <p:nvCxnSpPr>
          <p:cNvPr id="9" name="직선 화살표 연결선 8"/>
          <p:cNvCxnSpPr/>
          <p:nvPr/>
        </p:nvCxnSpPr>
        <p:spPr>
          <a:xfrm flipV="1">
            <a:off x="1214414" y="1643050"/>
            <a:ext cx="2714644" cy="2428893"/>
          </a:xfrm>
          <a:prstGeom prst="straightConnector1">
            <a:avLst/>
          </a:prstGeom>
          <a:ln w="28575">
            <a:solidFill>
              <a:srgbClr val="FD4B6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143108" y="2928934"/>
            <a:ext cx="4357718" cy="1242025"/>
          </a:xfrm>
          <a:prstGeom prst="straightConnector1">
            <a:avLst/>
          </a:prstGeom>
          <a:ln w="28575">
            <a:solidFill>
              <a:srgbClr val="FD4B6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053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OSTA\Desktop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08" y="977602"/>
            <a:ext cx="8993188" cy="561975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5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옷 둘러보기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333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5)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옷 둘러보기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글쓰기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9" name="Modal Dialog Overlay"/>
          <p:cNvSpPr>
            <a:spLocks/>
          </p:cNvSpPr>
          <p:nvPr/>
        </p:nvSpPr>
        <p:spPr bwMode="auto">
          <a:xfrm>
            <a:off x="0" y="908720"/>
            <a:ext cx="9144000" cy="5949280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64240"/>
            <a:ext cx="5952802" cy="5381401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6588224" y="3930021"/>
            <a:ext cx="601102" cy="288032"/>
          </a:xfrm>
          <a:prstGeom prst="roundRect">
            <a:avLst/>
          </a:prstGeom>
          <a:noFill/>
          <a:ln>
            <a:solidFill>
              <a:srgbClr val="FD4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4B62"/>
              </a:solidFill>
            </a:endParaRPr>
          </a:p>
        </p:txBody>
      </p:sp>
      <p:cxnSp>
        <p:nvCxnSpPr>
          <p:cNvPr id="7" name="직선 화살표 연결선 6"/>
          <p:cNvCxnSpPr>
            <a:stCxn id="6" idx="1"/>
            <a:endCxn id="8" idx="3"/>
          </p:cNvCxnSpPr>
          <p:nvPr/>
        </p:nvCxnSpPr>
        <p:spPr>
          <a:xfrm flipH="1" flipV="1">
            <a:off x="2410486" y="3258273"/>
            <a:ext cx="4177738" cy="815764"/>
          </a:xfrm>
          <a:prstGeom prst="straightConnector1">
            <a:avLst/>
          </a:prstGeom>
          <a:ln w="28575">
            <a:solidFill>
              <a:srgbClr val="FD4B6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대체 처리 7"/>
          <p:cNvSpPr/>
          <p:nvPr/>
        </p:nvSpPr>
        <p:spPr>
          <a:xfrm>
            <a:off x="649345" y="2734946"/>
            <a:ext cx="1761141" cy="1046653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D4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5576" y="2924944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D4B62"/>
                </a:solidFill>
              </a:rPr>
              <a:t>문자 입력 </a:t>
            </a:r>
            <a:r>
              <a:rPr lang="en-US" altLang="ko-KR" dirty="0" smtClean="0">
                <a:solidFill>
                  <a:srgbClr val="FD4B62"/>
                </a:solidFill>
              </a:rPr>
              <a:t>x</a:t>
            </a:r>
          </a:p>
          <a:p>
            <a:r>
              <a:rPr lang="ko-KR" altLang="en-US" dirty="0" smtClean="0">
                <a:solidFill>
                  <a:srgbClr val="FD4B62"/>
                </a:solidFill>
              </a:rPr>
              <a:t>숫자만 입력 </a:t>
            </a:r>
            <a:r>
              <a:rPr lang="en-US" altLang="ko-KR" dirty="0" smtClean="0">
                <a:solidFill>
                  <a:srgbClr val="FD4B62"/>
                </a:solidFill>
              </a:rPr>
              <a:t>o</a:t>
            </a:r>
            <a:endParaRPr lang="ko-KR" altLang="en-US" dirty="0">
              <a:solidFill>
                <a:srgbClr val="FD4B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333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270724" cy="467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5)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옷 둘러보기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옷 상세보기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7" name="Modal Dialog Overlay"/>
          <p:cNvSpPr>
            <a:spLocks/>
          </p:cNvSpPr>
          <p:nvPr/>
        </p:nvSpPr>
        <p:spPr bwMode="auto">
          <a:xfrm>
            <a:off x="0" y="908720"/>
            <a:ext cx="9144000" cy="5949280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937" t="18641" b="52345"/>
          <a:stretch>
            <a:fillRect/>
          </a:stretch>
        </p:blipFill>
        <p:spPr bwMode="auto">
          <a:xfrm>
            <a:off x="6084168" y="2428868"/>
            <a:ext cx="1446188" cy="135732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131722" y="2926561"/>
            <a:ext cx="1226360" cy="214407"/>
          </a:xfrm>
          <a:prstGeom prst="roundRect">
            <a:avLst/>
          </a:prstGeom>
          <a:noFill/>
          <a:ln>
            <a:solidFill>
              <a:srgbClr val="FD4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4B62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045" y="941374"/>
            <a:ext cx="2545741" cy="327506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>
            <a:stCxn id="15" idx="1"/>
          </p:cNvCxnSpPr>
          <p:nvPr/>
        </p:nvCxnSpPr>
        <p:spPr>
          <a:xfrm rot="10800000">
            <a:off x="2708548" y="2171023"/>
            <a:ext cx="3423174" cy="862742"/>
          </a:xfrm>
          <a:prstGeom prst="straightConnector1">
            <a:avLst/>
          </a:prstGeom>
          <a:ln w="28575">
            <a:solidFill>
              <a:srgbClr val="FD4B6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1333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5)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옷 둘러보기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옷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상세보기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-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교환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2513719" cy="3763229"/>
          </a:xfrm>
          <a:prstGeom prst="rect">
            <a:avLst/>
          </a:prstGeom>
          <a:noFill/>
          <a:ln w="76200">
            <a:solidFill>
              <a:srgbClr val="4D4D4D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89704"/>
            <a:ext cx="3524546" cy="3763229"/>
          </a:xfrm>
          <a:prstGeom prst="rect">
            <a:avLst/>
          </a:prstGeom>
          <a:noFill/>
          <a:ln w="76200">
            <a:solidFill>
              <a:srgbClr val="4D4D4D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1520" y="1214172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구매자 입장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10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5)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옷 둘러보기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옷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상세보기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-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교환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326" y="2708920"/>
            <a:ext cx="3270220" cy="3816424"/>
          </a:xfrm>
          <a:prstGeom prst="rect">
            <a:avLst/>
          </a:prstGeom>
          <a:noFill/>
          <a:ln w="76200">
            <a:solidFill>
              <a:srgbClr val="4D4D4D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1520" y="1214172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판매자 입장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8372" y="1373990"/>
            <a:ext cx="2816347" cy="4039311"/>
          </a:xfrm>
          <a:prstGeom prst="rect">
            <a:avLst/>
          </a:prstGeom>
          <a:noFill/>
          <a:ln w="76200">
            <a:solidFill>
              <a:srgbClr val="4D4D4D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14172"/>
            <a:ext cx="3379837" cy="3800620"/>
          </a:xfrm>
          <a:prstGeom prst="rect">
            <a:avLst/>
          </a:prstGeom>
          <a:noFill/>
          <a:ln w="76200">
            <a:solidFill>
              <a:srgbClr val="4D4D4D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72794"/>
            <a:ext cx="4124325" cy="1352550"/>
          </a:xfrm>
          <a:prstGeom prst="rect">
            <a:avLst/>
          </a:prstGeom>
          <a:noFill/>
          <a:ln w="76200">
            <a:solidFill>
              <a:srgbClr val="4D4D4D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323020" y="2924944"/>
            <a:ext cx="413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FD4B62"/>
                </a:solidFill>
              </a:rPr>
              <a:t>1</a:t>
            </a:r>
            <a:endParaRPr lang="ko-KR" altLang="en-US" sz="3200" b="1" dirty="0">
              <a:solidFill>
                <a:srgbClr val="FD4B62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95936" y="1844824"/>
            <a:ext cx="413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D4B62"/>
                </a:solidFill>
              </a:rPr>
              <a:t>2</a:t>
            </a:r>
            <a:endParaRPr lang="ko-KR" altLang="en-US" sz="3200" b="1" dirty="0">
              <a:solidFill>
                <a:srgbClr val="FD4B62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89429" y="1193467"/>
            <a:ext cx="413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D4B62"/>
                </a:solidFill>
              </a:rPr>
              <a:t>3</a:t>
            </a:r>
            <a:endParaRPr lang="ko-KR" altLang="en-US" sz="3200" b="1" dirty="0">
              <a:solidFill>
                <a:srgbClr val="FD4B6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18743" y="5570571"/>
            <a:ext cx="413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FD4B62"/>
                </a:solidFill>
              </a:rPr>
              <a:t>4</a:t>
            </a:r>
            <a:endParaRPr lang="ko-KR" altLang="en-US" sz="3200" b="1" dirty="0">
              <a:solidFill>
                <a:srgbClr val="FD4B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0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6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회원 보기 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4099" name="Picture 3" descr="C:\Users\KOSTA\Desktop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9147800" cy="5805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610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 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3838" y="1556792"/>
            <a:ext cx="869632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606" y="227687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D4B62"/>
                </a:solidFill>
              </a:rPr>
              <a:t>1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227687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D4B62"/>
                </a:solidFill>
              </a:rPr>
              <a:t>2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04248" y="227687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D4B62"/>
                </a:solidFill>
              </a:rPr>
              <a:t>3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24328" y="227687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D4B62"/>
                </a:solidFill>
              </a:rPr>
              <a:t>4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70589" y="5229200"/>
            <a:ext cx="3181389" cy="576065"/>
          </a:xfrm>
          <a:prstGeom prst="roundRect">
            <a:avLst/>
          </a:prstGeom>
          <a:noFill/>
          <a:ln>
            <a:solidFill>
              <a:srgbClr val="FD4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4B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86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8)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마이페이지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5122" name="Picture 2" descr="C:\Users\KOSTA\Desktop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1844824"/>
            <a:ext cx="9510836" cy="309634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364606" y="227687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D4B62"/>
                </a:solidFill>
              </a:rPr>
              <a:t>1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4168" y="227687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D4B62"/>
                </a:solidFill>
              </a:rPr>
              <a:t>2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4248" y="227687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D4B62"/>
                </a:solidFill>
              </a:rPr>
              <a:t>3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4328" y="227687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D4B62"/>
                </a:solidFill>
              </a:rPr>
              <a:t>4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0110" y="204603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D4B62"/>
                </a:solidFill>
              </a:rPr>
              <a:t>1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204603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D4B62"/>
                </a:solidFill>
              </a:rPr>
              <a:t>2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204603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D4B62"/>
                </a:solidFill>
              </a:rPr>
              <a:t>3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59832" y="2046039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D4B62"/>
                </a:solidFill>
              </a:rPr>
              <a:t>4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pic>
        <p:nvPicPr>
          <p:cNvPr id="15" name="Picture 2" descr="C:\Users\KOSTA\Desktop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9510836" cy="309634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12078" y="161399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D4B62"/>
                </a:solidFill>
              </a:rPr>
              <a:t>1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7664" y="161399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D4B62"/>
                </a:solidFill>
              </a:rPr>
              <a:t>2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99792" y="161399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D4B62"/>
                </a:solidFill>
              </a:rPr>
              <a:t>3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5896" y="161399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D4B62"/>
                </a:solidFill>
              </a:rPr>
              <a:t>4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161399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D4B62"/>
                </a:solidFill>
              </a:rPr>
              <a:t>5</a:t>
            </a:r>
            <a:endParaRPr lang="ko-KR" altLang="en-US" sz="2400" b="1" dirty="0">
              <a:solidFill>
                <a:srgbClr val="FD4B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86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9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내옷장보기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8712968" cy="523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Modal Dialog Overlay"/>
          <p:cNvSpPr>
            <a:spLocks/>
          </p:cNvSpPr>
          <p:nvPr/>
        </p:nvSpPr>
        <p:spPr bwMode="auto">
          <a:xfrm>
            <a:off x="-36512" y="908720"/>
            <a:ext cx="9180512" cy="2877470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32969" y="3023204"/>
            <a:ext cx="691159" cy="342172"/>
          </a:xfrm>
          <a:prstGeom prst="roundRect">
            <a:avLst/>
          </a:prstGeom>
          <a:noFill/>
          <a:ln>
            <a:solidFill>
              <a:srgbClr val="FD4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4B62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38363" y="3029400"/>
            <a:ext cx="691159" cy="342172"/>
            <a:chOff x="5032969" y="3023204"/>
            <a:chExt cx="691159" cy="34217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6530" t="33538" r="35537" b="59921"/>
            <a:stretch>
              <a:fillRect/>
            </a:stretch>
          </p:blipFill>
          <p:spPr bwMode="auto">
            <a:xfrm>
              <a:off x="5032969" y="3023204"/>
              <a:ext cx="691159" cy="342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5032969" y="3023204"/>
              <a:ext cx="691159" cy="342172"/>
            </a:xfrm>
            <a:prstGeom prst="roundRect">
              <a:avLst/>
            </a:prstGeom>
            <a:noFill/>
            <a:ln>
              <a:solidFill>
                <a:srgbClr val="FD4B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D4B6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4422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733444">
            <a:off x="2017863" y="2568144"/>
            <a:ext cx="1446123" cy="515221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사용한</a:t>
            </a:r>
            <a:endParaRPr lang="ko-KR" altLang="en-US" sz="30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9814" y="3068960"/>
            <a:ext cx="390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도구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패턴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036496" y="188640"/>
            <a:ext cx="0" cy="666936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279476" y="2647365"/>
            <a:ext cx="360000" cy="883260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?</a:t>
            </a:r>
            <a:endParaRPr lang="ko-KR" altLang="en-US" sz="66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9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내옷장보기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6/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설명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12712" y="1648092"/>
            <a:ext cx="9369423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Modal Dialog Overlay"/>
          <p:cNvSpPr>
            <a:spLocks/>
          </p:cNvSpPr>
          <p:nvPr/>
        </p:nvSpPr>
        <p:spPr bwMode="auto">
          <a:xfrm>
            <a:off x="-21006" y="926574"/>
            <a:ext cx="9165005" cy="3002492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571999" y="3501008"/>
            <a:ext cx="576065" cy="271320"/>
          </a:xfrm>
          <a:prstGeom prst="roundRect">
            <a:avLst/>
          </a:prstGeom>
          <a:noFill/>
          <a:ln>
            <a:solidFill>
              <a:srgbClr val="FD4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4B62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572000" y="3500438"/>
            <a:ext cx="576065" cy="271320"/>
            <a:chOff x="4571999" y="3501008"/>
            <a:chExt cx="576065" cy="27132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45144" r="43852" b="48246"/>
            <a:stretch>
              <a:fillRect/>
            </a:stretch>
          </p:blipFill>
          <p:spPr bwMode="auto">
            <a:xfrm>
              <a:off x="4571999" y="3501008"/>
              <a:ext cx="576065" cy="271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571999" y="3501008"/>
              <a:ext cx="576065" cy="271320"/>
            </a:xfrm>
            <a:prstGeom prst="roundRect">
              <a:avLst/>
            </a:prstGeom>
            <a:noFill/>
            <a:ln>
              <a:solidFill>
                <a:srgbClr val="FD4B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D4B6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1905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93296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 for listening!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838312"/>
            <a:ext cx="6500858" cy="443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357290" y="838312"/>
            <a:ext cx="6500858" cy="444807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43240" y="2143116"/>
            <a:ext cx="3059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  <a:ea typeface="나눔고딕 ExtraBold" panose="020D0904000000000000" pitchFamily="50" charset="-127"/>
              </a:rPr>
              <a:t>Q&amp;A</a:t>
            </a:r>
            <a:endParaRPr lang="ko-KR" altLang="en-US" sz="96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itchFamily="34" charset="0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1)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도구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5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1/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사용한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도구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패턴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246856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eclipse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940815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apache tomcat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602261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9311" y="2420888"/>
            <a:ext cx="4597893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8176" y="4725144"/>
            <a:ext cx="3226725" cy="223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08920"/>
            <a:ext cx="3172910" cy="322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7063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2)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언어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5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1/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사용한 도구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패턴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246856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html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940815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java script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602261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css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4274" y="2318153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JSP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4274" y="2704694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jquery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96014"/>
            <a:ext cx="4009415" cy="268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170557"/>
            <a:ext cx="2521372" cy="182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63795" y="1302797"/>
            <a:ext cx="2343466" cy="236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969042"/>
            <a:ext cx="3888432" cy="1388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4867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3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패턴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5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1/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사용한 도구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패턴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8213" y="1484784"/>
            <a:ext cx="4215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MVC (Model2) 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621314" y="3308662"/>
            <a:ext cx="302433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ea typeface="굴림" charset="-127"/>
              </a:rPr>
              <a:t>- Web Browser</a:t>
            </a:r>
            <a:r>
              <a:rPr lang="ko-KR" altLang="en-US" sz="2400" dirty="0" smtClean="0">
                <a:ea typeface="굴림" charset="-127"/>
              </a:rPr>
              <a:t> </a:t>
            </a:r>
          </a:p>
          <a:p>
            <a:r>
              <a:rPr lang="en-US" altLang="ko-KR" sz="2400" b="1" dirty="0" smtClean="0">
                <a:ea typeface="굴림" charset="-127"/>
              </a:rPr>
              <a:t>- Controller</a:t>
            </a:r>
            <a:r>
              <a:rPr lang="ko-KR" altLang="en-US" sz="2400" dirty="0" smtClean="0">
                <a:ea typeface="굴림" charset="-127"/>
              </a:rPr>
              <a:t> </a:t>
            </a:r>
          </a:p>
          <a:p>
            <a:r>
              <a:rPr lang="en-US" altLang="ko-KR" sz="2400" b="1" dirty="0" smtClean="0">
                <a:ea typeface="굴림" charset="-127"/>
              </a:rPr>
              <a:t>- View </a:t>
            </a:r>
            <a:endParaRPr lang="ko-KR" altLang="en-US" sz="1400" dirty="0" smtClean="0">
              <a:ea typeface="굴림" charset="-127"/>
            </a:endParaRPr>
          </a:p>
          <a:p>
            <a:r>
              <a:rPr lang="en-US" altLang="ko-KR" sz="2400" b="1" dirty="0" smtClean="0">
                <a:ea typeface="굴림" charset="-127"/>
              </a:rPr>
              <a:t>- Model</a:t>
            </a:r>
            <a:r>
              <a:rPr lang="ko-KR" altLang="en-US" sz="2400" dirty="0" smtClean="0">
                <a:ea typeface="굴림" charset="-127"/>
              </a:rPr>
              <a:t> </a:t>
            </a:r>
          </a:p>
          <a:p>
            <a:r>
              <a:rPr lang="en-US" altLang="ko-KR" sz="2400" b="1" dirty="0" smtClean="0">
                <a:ea typeface="굴림" charset="-127"/>
              </a:rPr>
              <a:t>- DB </a:t>
            </a:r>
            <a:endParaRPr lang="ko-KR" altLang="en-US" sz="2400" dirty="0" smtClean="0">
              <a:ea typeface="굴림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67085" y="2766540"/>
            <a:ext cx="5460717" cy="248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187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87824" y="3241429"/>
            <a:ext cx="397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Clothes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Swap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목적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37634" y="2819834"/>
            <a:ext cx="360000" cy="883260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6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036496" y="188640"/>
            <a:ext cx="0" cy="666936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151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9036496" y="188640"/>
            <a:ext cx="0" cy="666936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1520" y="6741368"/>
            <a:ext cx="8892480" cy="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51520" y="6669360"/>
            <a:ext cx="8892480" cy="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714" y="1905121"/>
            <a:ext cx="4680520" cy="389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71600" y="731090"/>
            <a:ext cx="70934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집에서 입지 않는 옷들을 서로 </a:t>
            </a:r>
            <a:r>
              <a:rPr lang="ko-KR" altLang="en-US" b="1" dirty="0">
                <a:solidFill>
                  <a:schemeClr val="accent1"/>
                </a:solidFill>
                <a:latin typeface="+mn-ea"/>
              </a:rPr>
              <a:t>교환</a:t>
            </a:r>
            <a:r>
              <a:rPr lang="ko-KR" altLang="en-US" dirty="0">
                <a:latin typeface="+mn-ea"/>
              </a:rPr>
              <a:t>하면서 커뮤니티 </a:t>
            </a:r>
            <a:r>
              <a:rPr lang="ko-KR" altLang="en-US" dirty="0" smtClean="0">
                <a:latin typeface="+mn-ea"/>
              </a:rPr>
              <a:t>활성화</a:t>
            </a:r>
            <a:endParaRPr lang="en-US" altLang="ko-KR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385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Clothes Swap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Site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목적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0" name="Picture 2" descr="C:\Users\kosta\Downloads\busines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2786058"/>
            <a:ext cx="2601186" cy="26011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581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714258" y="3136133"/>
            <a:ext cx="181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일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036496" y="188640"/>
            <a:ext cx="0" cy="6669360"/>
          </a:xfrm>
          <a:prstGeom prst="line">
            <a:avLst/>
          </a:prstGeom>
          <a:ln>
            <a:solidFill>
              <a:srgbClr val="FD4B6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477634" y="2769600"/>
            <a:ext cx="360000" cy="883260"/>
          </a:xfrm>
          <a:prstGeom prst="rect">
            <a:avLst/>
          </a:prstGeom>
          <a:solidFill>
            <a:srgbClr val="FD4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?</a:t>
            </a:r>
            <a:endParaRPr lang="ko-KR" altLang="en-US" sz="66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51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544</Words>
  <Application>Microsoft Office PowerPoint</Application>
  <PresentationFormat>화면 슬라이드 쇼(4:3)</PresentationFormat>
  <Paragraphs>161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굴림</vt:lpstr>
      <vt:lpstr>Arial</vt:lpstr>
      <vt:lpstr>나눔고딕 ExtraBold</vt:lpstr>
      <vt:lpstr>맑은 고딕</vt:lpstr>
      <vt:lpstr>Segoe UI</vt:lpstr>
      <vt:lpstr>Britannic Bold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송혜진</dc:creator>
  <cp:lastModifiedBy>kosta</cp:lastModifiedBy>
  <cp:revision>97</cp:revision>
  <dcterms:created xsi:type="dcterms:W3CDTF">2016-04-02T13:07:11Z</dcterms:created>
  <dcterms:modified xsi:type="dcterms:W3CDTF">2016-04-19T04:28:59Z</dcterms:modified>
</cp:coreProperties>
</file>